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9" r:id="rId2"/>
    <p:sldId id="261" r:id="rId3"/>
    <p:sldId id="280" r:id="rId4"/>
    <p:sldId id="282" r:id="rId5"/>
    <p:sldId id="290" r:id="rId6"/>
    <p:sldId id="283" r:id="rId7"/>
    <p:sldId id="287" r:id="rId8"/>
    <p:sldId id="284" r:id="rId9"/>
    <p:sldId id="288" r:id="rId10"/>
    <p:sldId id="285" r:id="rId11"/>
    <p:sldId id="289" r:id="rId12"/>
    <p:sldId id="286" r:id="rId13"/>
  </p:sldIdLst>
  <p:sldSz cx="13258800" cy="7451725"/>
  <p:notesSz cx="6858000" cy="9144000"/>
  <p:defaultTextStyle>
    <a:defPPr>
      <a:defRPr lang="en-US"/>
    </a:defPPr>
    <a:lvl1pPr marL="0" algn="l" defTabSz="662711" rtl="0" eaLnBrk="1" latinLnBrk="0" hangingPunct="1">
      <a:defRPr sz="2609" kern="1200">
        <a:solidFill>
          <a:schemeClr val="tx1"/>
        </a:solidFill>
        <a:latin typeface="+mn-lt"/>
        <a:ea typeface="+mn-ea"/>
        <a:cs typeface="+mn-cs"/>
      </a:defRPr>
    </a:lvl1pPr>
    <a:lvl2pPr marL="662711" algn="l" defTabSz="662711" rtl="0" eaLnBrk="1" latinLnBrk="0" hangingPunct="1">
      <a:defRPr sz="2609" kern="1200">
        <a:solidFill>
          <a:schemeClr val="tx1"/>
        </a:solidFill>
        <a:latin typeface="+mn-lt"/>
        <a:ea typeface="+mn-ea"/>
        <a:cs typeface="+mn-cs"/>
      </a:defRPr>
    </a:lvl2pPr>
    <a:lvl3pPr marL="1325423" algn="l" defTabSz="662711" rtl="0" eaLnBrk="1" latinLnBrk="0" hangingPunct="1">
      <a:defRPr sz="2609" kern="1200">
        <a:solidFill>
          <a:schemeClr val="tx1"/>
        </a:solidFill>
        <a:latin typeface="+mn-lt"/>
        <a:ea typeface="+mn-ea"/>
        <a:cs typeface="+mn-cs"/>
      </a:defRPr>
    </a:lvl3pPr>
    <a:lvl4pPr marL="1988134" algn="l" defTabSz="662711" rtl="0" eaLnBrk="1" latinLnBrk="0" hangingPunct="1">
      <a:defRPr sz="2609" kern="1200">
        <a:solidFill>
          <a:schemeClr val="tx1"/>
        </a:solidFill>
        <a:latin typeface="+mn-lt"/>
        <a:ea typeface="+mn-ea"/>
        <a:cs typeface="+mn-cs"/>
      </a:defRPr>
    </a:lvl4pPr>
    <a:lvl5pPr marL="2650846" algn="l" defTabSz="662711" rtl="0" eaLnBrk="1" latinLnBrk="0" hangingPunct="1">
      <a:defRPr sz="2609" kern="1200">
        <a:solidFill>
          <a:schemeClr val="tx1"/>
        </a:solidFill>
        <a:latin typeface="+mn-lt"/>
        <a:ea typeface="+mn-ea"/>
        <a:cs typeface="+mn-cs"/>
      </a:defRPr>
    </a:lvl5pPr>
    <a:lvl6pPr marL="3313557" algn="l" defTabSz="662711" rtl="0" eaLnBrk="1" latinLnBrk="0" hangingPunct="1">
      <a:defRPr sz="2609" kern="1200">
        <a:solidFill>
          <a:schemeClr val="tx1"/>
        </a:solidFill>
        <a:latin typeface="+mn-lt"/>
        <a:ea typeface="+mn-ea"/>
        <a:cs typeface="+mn-cs"/>
      </a:defRPr>
    </a:lvl6pPr>
    <a:lvl7pPr marL="3976268" algn="l" defTabSz="662711" rtl="0" eaLnBrk="1" latinLnBrk="0" hangingPunct="1">
      <a:defRPr sz="2609" kern="1200">
        <a:solidFill>
          <a:schemeClr val="tx1"/>
        </a:solidFill>
        <a:latin typeface="+mn-lt"/>
        <a:ea typeface="+mn-ea"/>
        <a:cs typeface="+mn-cs"/>
      </a:defRPr>
    </a:lvl7pPr>
    <a:lvl8pPr marL="4638980" algn="l" defTabSz="662711" rtl="0" eaLnBrk="1" latinLnBrk="0" hangingPunct="1">
      <a:defRPr sz="2609" kern="1200">
        <a:solidFill>
          <a:schemeClr val="tx1"/>
        </a:solidFill>
        <a:latin typeface="+mn-lt"/>
        <a:ea typeface="+mn-ea"/>
        <a:cs typeface="+mn-cs"/>
      </a:defRPr>
    </a:lvl8pPr>
    <a:lvl9pPr marL="5301691" algn="l" defTabSz="662711" rtl="0" eaLnBrk="1" latinLnBrk="0" hangingPunct="1">
      <a:defRPr sz="260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7" userDrawn="1">
          <p15:clr>
            <a:srgbClr val="A4A3A4"/>
          </p15:clr>
        </p15:guide>
        <p15:guide id="2" pos="41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C400"/>
    <a:srgbClr val="006E01"/>
    <a:srgbClr val="FFF6C1"/>
    <a:srgbClr val="D9FED6"/>
    <a:srgbClr val="0A4B0B"/>
    <a:srgbClr val="90C495"/>
    <a:srgbClr val="7FAD81"/>
    <a:srgbClr val="007901"/>
    <a:srgbClr val="645348"/>
    <a:srgbClr val="E6D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29" autoAdjust="0"/>
    <p:restoredTop sz="83418" autoAdjust="0"/>
  </p:normalViewPr>
  <p:slideViewPr>
    <p:cSldViewPr snapToGrid="0" snapToObjects="1">
      <p:cViewPr>
        <p:scale>
          <a:sx n="80" d="100"/>
          <a:sy n="80" d="100"/>
        </p:scale>
        <p:origin x="1208" y="80"/>
      </p:cViewPr>
      <p:guideLst>
        <p:guide orient="horz" pos="2347"/>
        <p:guide pos="417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B399F9-57C8-6E4E-8FC0-9D4026C1DD90}" type="datetimeFigureOut">
              <a:rPr lang="en-US" smtClean="0"/>
              <a:t>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36A23-6D04-354B-A217-DC701D2DA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179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2.jpeg>
</file>

<file path=ppt/media/image3.jp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C0595-D5CA-EC42-9BBA-CE3A8D40534C}" type="datetimeFigureOut">
              <a:rPr lang="en-US" smtClean="0"/>
              <a:t>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A1C6C-5A7D-A546-A638-64000076A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116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62711" rtl="0" eaLnBrk="1" latinLnBrk="0" hangingPunct="1">
      <a:defRPr sz="1739" kern="1200">
        <a:solidFill>
          <a:schemeClr val="tx1"/>
        </a:solidFill>
        <a:latin typeface="+mn-lt"/>
        <a:ea typeface="+mn-ea"/>
        <a:cs typeface="+mn-cs"/>
      </a:defRPr>
    </a:lvl1pPr>
    <a:lvl2pPr marL="662711" algn="l" defTabSz="662711" rtl="0" eaLnBrk="1" latinLnBrk="0" hangingPunct="1">
      <a:defRPr sz="1739" kern="1200">
        <a:solidFill>
          <a:schemeClr val="tx1"/>
        </a:solidFill>
        <a:latin typeface="+mn-lt"/>
        <a:ea typeface="+mn-ea"/>
        <a:cs typeface="+mn-cs"/>
      </a:defRPr>
    </a:lvl2pPr>
    <a:lvl3pPr marL="1325423" algn="l" defTabSz="662711" rtl="0" eaLnBrk="1" latinLnBrk="0" hangingPunct="1">
      <a:defRPr sz="1739" kern="1200">
        <a:solidFill>
          <a:schemeClr val="tx1"/>
        </a:solidFill>
        <a:latin typeface="+mn-lt"/>
        <a:ea typeface="+mn-ea"/>
        <a:cs typeface="+mn-cs"/>
      </a:defRPr>
    </a:lvl3pPr>
    <a:lvl4pPr marL="1988134" algn="l" defTabSz="662711" rtl="0" eaLnBrk="1" latinLnBrk="0" hangingPunct="1">
      <a:defRPr sz="1739" kern="1200">
        <a:solidFill>
          <a:schemeClr val="tx1"/>
        </a:solidFill>
        <a:latin typeface="+mn-lt"/>
        <a:ea typeface="+mn-ea"/>
        <a:cs typeface="+mn-cs"/>
      </a:defRPr>
    </a:lvl4pPr>
    <a:lvl5pPr marL="2650846" algn="l" defTabSz="662711" rtl="0" eaLnBrk="1" latinLnBrk="0" hangingPunct="1">
      <a:defRPr sz="1739" kern="1200">
        <a:solidFill>
          <a:schemeClr val="tx1"/>
        </a:solidFill>
        <a:latin typeface="+mn-lt"/>
        <a:ea typeface="+mn-ea"/>
        <a:cs typeface="+mn-cs"/>
      </a:defRPr>
    </a:lvl5pPr>
    <a:lvl6pPr marL="3313557" algn="l" defTabSz="662711" rtl="0" eaLnBrk="1" latinLnBrk="0" hangingPunct="1">
      <a:defRPr sz="1739" kern="1200">
        <a:solidFill>
          <a:schemeClr val="tx1"/>
        </a:solidFill>
        <a:latin typeface="+mn-lt"/>
        <a:ea typeface="+mn-ea"/>
        <a:cs typeface="+mn-cs"/>
      </a:defRPr>
    </a:lvl6pPr>
    <a:lvl7pPr marL="3976268" algn="l" defTabSz="662711" rtl="0" eaLnBrk="1" latinLnBrk="0" hangingPunct="1">
      <a:defRPr sz="1739" kern="1200">
        <a:solidFill>
          <a:schemeClr val="tx1"/>
        </a:solidFill>
        <a:latin typeface="+mn-lt"/>
        <a:ea typeface="+mn-ea"/>
        <a:cs typeface="+mn-cs"/>
      </a:defRPr>
    </a:lvl7pPr>
    <a:lvl8pPr marL="4638980" algn="l" defTabSz="662711" rtl="0" eaLnBrk="1" latinLnBrk="0" hangingPunct="1">
      <a:defRPr sz="1739" kern="1200">
        <a:solidFill>
          <a:schemeClr val="tx1"/>
        </a:solidFill>
        <a:latin typeface="+mn-lt"/>
        <a:ea typeface="+mn-ea"/>
        <a:cs typeface="+mn-cs"/>
      </a:defRPr>
    </a:lvl8pPr>
    <a:lvl9pPr marL="5301691" algn="l" defTabSz="662711" rtl="0" eaLnBrk="1" latinLnBrk="0" hangingPunct="1">
      <a:defRPr sz="173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Cover Page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653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803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92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486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22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90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46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04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459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00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AA1C6C-5A7D-A546-A638-64000076A5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87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410" y="2314872"/>
            <a:ext cx="11269980" cy="159729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8820" y="4222644"/>
            <a:ext cx="9281160" cy="190433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96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35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0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871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3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0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77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74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D9A5-4B54-F74F-8777-5939B771D4EF}" type="datetime1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1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E199D-78F3-A947-8577-789992780877}" type="datetime1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549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12630" y="298417"/>
            <a:ext cx="2983230" cy="635811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2940" y="298417"/>
            <a:ext cx="8728710" cy="635811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D11C-4A0E-FC4C-A9E7-478A36688390}" type="datetime1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087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BB031-DD5F-BE4E-B28A-101A139C50DC}" type="datetime1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972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7354" y="4788429"/>
            <a:ext cx="11269980" cy="1479995"/>
          </a:xfrm>
        </p:spPr>
        <p:txBody>
          <a:bodyPr anchor="t"/>
          <a:lstStyle>
            <a:lvl1pPr algn="l">
              <a:defRPr sz="4346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354" y="3158359"/>
            <a:ext cx="11269980" cy="1630064"/>
          </a:xfrm>
        </p:spPr>
        <p:txBody>
          <a:bodyPr anchor="b"/>
          <a:lstStyle>
            <a:lvl1pPr marL="0" indent="0">
              <a:buNone/>
              <a:defRPr sz="2173">
                <a:solidFill>
                  <a:schemeClr val="tx1">
                    <a:tint val="75000"/>
                  </a:schemeClr>
                </a:solidFill>
              </a:defRPr>
            </a:lvl1pPr>
            <a:lvl2pPr marL="496782" indent="0">
              <a:buNone/>
              <a:defRPr sz="1956">
                <a:solidFill>
                  <a:schemeClr val="tx1">
                    <a:tint val="75000"/>
                  </a:schemeClr>
                </a:solidFill>
              </a:defRPr>
            </a:lvl2pPr>
            <a:lvl3pPr marL="993562" indent="0">
              <a:buNone/>
              <a:defRPr sz="1739">
                <a:solidFill>
                  <a:schemeClr val="tx1">
                    <a:tint val="75000"/>
                  </a:schemeClr>
                </a:solidFill>
              </a:defRPr>
            </a:lvl3pPr>
            <a:lvl4pPr marL="1490344" indent="0">
              <a:buNone/>
              <a:defRPr sz="1521">
                <a:solidFill>
                  <a:schemeClr val="tx1">
                    <a:tint val="75000"/>
                  </a:schemeClr>
                </a:solidFill>
              </a:defRPr>
            </a:lvl4pPr>
            <a:lvl5pPr marL="1987125" indent="0">
              <a:buNone/>
              <a:defRPr sz="1521">
                <a:solidFill>
                  <a:schemeClr val="tx1">
                    <a:tint val="75000"/>
                  </a:schemeClr>
                </a:solidFill>
              </a:defRPr>
            </a:lvl5pPr>
            <a:lvl6pPr marL="2483905" indent="0">
              <a:buNone/>
              <a:defRPr sz="1521">
                <a:solidFill>
                  <a:schemeClr val="tx1">
                    <a:tint val="75000"/>
                  </a:schemeClr>
                </a:solidFill>
              </a:defRPr>
            </a:lvl6pPr>
            <a:lvl7pPr marL="2980686" indent="0">
              <a:buNone/>
              <a:defRPr sz="1521">
                <a:solidFill>
                  <a:schemeClr val="tx1">
                    <a:tint val="75000"/>
                  </a:schemeClr>
                </a:solidFill>
              </a:defRPr>
            </a:lvl7pPr>
            <a:lvl8pPr marL="3477468" indent="0">
              <a:buNone/>
              <a:defRPr sz="1521">
                <a:solidFill>
                  <a:schemeClr val="tx1">
                    <a:tint val="75000"/>
                  </a:schemeClr>
                </a:solidFill>
              </a:defRPr>
            </a:lvl8pPr>
            <a:lvl9pPr marL="3974250" indent="0">
              <a:buNone/>
              <a:defRPr sz="15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E2D83-4070-4540-8EB3-826158161749}" type="datetime1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44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2940" y="1738741"/>
            <a:ext cx="5855970" cy="4917794"/>
          </a:xfrm>
        </p:spPr>
        <p:txBody>
          <a:bodyPr/>
          <a:lstStyle>
            <a:lvl1pPr>
              <a:defRPr sz="3042"/>
            </a:lvl1pPr>
            <a:lvl2pPr>
              <a:defRPr sz="2608"/>
            </a:lvl2pPr>
            <a:lvl3pPr>
              <a:defRPr sz="2173"/>
            </a:lvl3pPr>
            <a:lvl4pPr>
              <a:defRPr sz="1956"/>
            </a:lvl4pPr>
            <a:lvl5pPr>
              <a:defRPr sz="1956"/>
            </a:lvl5pPr>
            <a:lvl6pPr>
              <a:defRPr sz="1956"/>
            </a:lvl6pPr>
            <a:lvl7pPr>
              <a:defRPr sz="1956"/>
            </a:lvl7pPr>
            <a:lvl8pPr>
              <a:defRPr sz="1956"/>
            </a:lvl8pPr>
            <a:lvl9pPr>
              <a:defRPr sz="195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39890" y="1738741"/>
            <a:ext cx="5855970" cy="4917794"/>
          </a:xfrm>
        </p:spPr>
        <p:txBody>
          <a:bodyPr/>
          <a:lstStyle>
            <a:lvl1pPr>
              <a:defRPr sz="3042"/>
            </a:lvl1pPr>
            <a:lvl2pPr>
              <a:defRPr sz="2608"/>
            </a:lvl2pPr>
            <a:lvl3pPr>
              <a:defRPr sz="2173"/>
            </a:lvl3pPr>
            <a:lvl4pPr>
              <a:defRPr sz="1956"/>
            </a:lvl4pPr>
            <a:lvl5pPr>
              <a:defRPr sz="1956"/>
            </a:lvl5pPr>
            <a:lvl6pPr>
              <a:defRPr sz="1956"/>
            </a:lvl6pPr>
            <a:lvl7pPr>
              <a:defRPr sz="1956"/>
            </a:lvl7pPr>
            <a:lvl8pPr>
              <a:defRPr sz="1956"/>
            </a:lvl8pPr>
            <a:lvl9pPr>
              <a:defRPr sz="195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BA7E2-27FA-694F-B1A0-20589F215802}" type="datetime1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208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2940" y="1668014"/>
            <a:ext cx="5858273" cy="695150"/>
          </a:xfrm>
        </p:spPr>
        <p:txBody>
          <a:bodyPr anchor="b"/>
          <a:lstStyle>
            <a:lvl1pPr marL="0" indent="0">
              <a:buNone/>
              <a:defRPr sz="2608" b="1"/>
            </a:lvl1pPr>
            <a:lvl2pPr marL="496782" indent="0">
              <a:buNone/>
              <a:defRPr sz="2173" b="1"/>
            </a:lvl2pPr>
            <a:lvl3pPr marL="993562" indent="0">
              <a:buNone/>
              <a:defRPr sz="1956" b="1"/>
            </a:lvl3pPr>
            <a:lvl4pPr marL="1490344" indent="0">
              <a:buNone/>
              <a:defRPr sz="1739" b="1"/>
            </a:lvl4pPr>
            <a:lvl5pPr marL="1987125" indent="0">
              <a:buNone/>
              <a:defRPr sz="1739" b="1"/>
            </a:lvl5pPr>
            <a:lvl6pPr marL="2483905" indent="0">
              <a:buNone/>
              <a:defRPr sz="1739" b="1"/>
            </a:lvl6pPr>
            <a:lvl7pPr marL="2980686" indent="0">
              <a:buNone/>
              <a:defRPr sz="1739" b="1"/>
            </a:lvl7pPr>
            <a:lvl8pPr marL="3477468" indent="0">
              <a:buNone/>
              <a:defRPr sz="1739" b="1"/>
            </a:lvl8pPr>
            <a:lvl9pPr marL="3974250" indent="0">
              <a:buNone/>
              <a:defRPr sz="173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2940" y="2363162"/>
            <a:ext cx="5858273" cy="4293367"/>
          </a:xfrm>
        </p:spPr>
        <p:txBody>
          <a:bodyPr/>
          <a:lstStyle>
            <a:lvl1pPr>
              <a:defRPr sz="2608"/>
            </a:lvl1pPr>
            <a:lvl2pPr>
              <a:defRPr sz="2173"/>
            </a:lvl2pPr>
            <a:lvl3pPr>
              <a:defRPr sz="1956"/>
            </a:lvl3pPr>
            <a:lvl4pPr>
              <a:defRPr sz="1739"/>
            </a:lvl4pPr>
            <a:lvl5pPr>
              <a:defRPr sz="1739"/>
            </a:lvl5pPr>
            <a:lvl6pPr>
              <a:defRPr sz="1739"/>
            </a:lvl6pPr>
            <a:lvl7pPr>
              <a:defRPr sz="1739"/>
            </a:lvl7pPr>
            <a:lvl8pPr>
              <a:defRPr sz="1739"/>
            </a:lvl8pPr>
            <a:lvl9pPr>
              <a:defRPr sz="173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35296" y="1668014"/>
            <a:ext cx="5860574" cy="695150"/>
          </a:xfrm>
        </p:spPr>
        <p:txBody>
          <a:bodyPr anchor="b"/>
          <a:lstStyle>
            <a:lvl1pPr marL="0" indent="0">
              <a:buNone/>
              <a:defRPr sz="2608" b="1"/>
            </a:lvl1pPr>
            <a:lvl2pPr marL="496782" indent="0">
              <a:buNone/>
              <a:defRPr sz="2173" b="1"/>
            </a:lvl2pPr>
            <a:lvl3pPr marL="993562" indent="0">
              <a:buNone/>
              <a:defRPr sz="1956" b="1"/>
            </a:lvl3pPr>
            <a:lvl4pPr marL="1490344" indent="0">
              <a:buNone/>
              <a:defRPr sz="1739" b="1"/>
            </a:lvl4pPr>
            <a:lvl5pPr marL="1987125" indent="0">
              <a:buNone/>
              <a:defRPr sz="1739" b="1"/>
            </a:lvl5pPr>
            <a:lvl6pPr marL="2483905" indent="0">
              <a:buNone/>
              <a:defRPr sz="1739" b="1"/>
            </a:lvl6pPr>
            <a:lvl7pPr marL="2980686" indent="0">
              <a:buNone/>
              <a:defRPr sz="1739" b="1"/>
            </a:lvl7pPr>
            <a:lvl8pPr marL="3477468" indent="0">
              <a:buNone/>
              <a:defRPr sz="1739" b="1"/>
            </a:lvl8pPr>
            <a:lvl9pPr marL="3974250" indent="0">
              <a:buNone/>
              <a:defRPr sz="173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35296" y="2363162"/>
            <a:ext cx="5860574" cy="4293367"/>
          </a:xfrm>
        </p:spPr>
        <p:txBody>
          <a:bodyPr/>
          <a:lstStyle>
            <a:lvl1pPr>
              <a:defRPr sz="2608"/>
            </a:lvl1pPr>
            <a:lvl2pPr>
              <a:defRPr sz="2173"/>
            </a:lvl2pPr>
            <a:lvl3pPr>
              <a:defRPr sz="1956"/>
            </a:lvl3pPr>
            <a:lvl4pPr>
              <a:defRPr sz="1739"/>
            </a:lvl4pPr>
            <a:lvl5pPr>
              <a:defRPr sz="1739"/>
            </a:lvl5pPr>
            <a:lvl6pPr>
              <a:defRPr sz="1739"/>
            </a:lvl6pPr>
            <a:lvl7pPr>
              <a:defRPr sz="1739"/>
            </a:lvl7pPr>
            <a:lvl8pPr>
              <a:defRPr sz="1739"/>
            </a:lvl8pPr>
            <a:lvl9pPr>
              <a:defRPr sz="173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D065C-7FA0-2648-8D0E-FBB7A5F9186E}" type="datetime1">
              <a:rPr lang="en-US" smtClean="0"/>
              <a:t>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86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FAEF3-43CC-704F-A3B3-8898478C50CE}" type="datetime1">
              <a:rPr lang="en-US" smtClean="0"/>
              <a:t>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39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49434-6CCF-8A49-899C-92CAB4145454}" type="datetime1">
              <a:rPr lang="en-US" smtClean="0"/>
              <a:t>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23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949" y="296688"/>
            <a:ext cx="4362054" cy="1262654"/>
          </a:xfrm>
        </p:spPr>
        <p:txBody>
          <a:bodyPr anchor="b"/>
          <a:lstStyle>
            <a:lvl1pPr algn="l">
              <a:defRPr sz="2173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822" y="296695"/>
            <a:ext cx="7412038" cy="6359841"/>
          </a:xfrm>
        </p:spPr>
        <p:txBody>
          <a:bodyPr/>
          <a:lstStyle>
            <a:lvl1pPr>
              <a:defRPr sz="3477"/>
            </a:lvl1pPr>
            <a:lvl2pPr>
              <a:defRPr sz="3042"/>
            </a:lvl2pPr>
            <a:lvl3pPr>
              <a:defRPr sz="2608"/>
            </a:lvl3pPr>
            <a:lvl4pPr>
              <a:defRPr sz="2173"/>
            </a:lvl4pPr>
            <a:lvl5pPr>
              <a:defRPr sz="2173"/>
            </a:lvl5pPr>
            <a:lvl6pPr>
              <a:defRPr sz="2173"/>
            </a:lvl6pPr>
            <a:lvl7pPr>
              <a:defRPr sz="2173"/>
            </a:lvl7pPr>
            <a:lvl8pPr>
              <a:defRPr sz="2173"/>
            </a:lvl8pPr>
            <a:lvl9pPr>
              <a:defRPr sz="217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2949" y="1559348"/>
            <a:ext cx="4362054" cy="5097187"/>
          </a:xfrm>
        </p:spPr>
        <p:txBody>
          <a:bodyPr/>
          <a:lstStyle>
            <a:lvl1pPr marL="0" indent="0">
              <a:buNone/>
              <a:defRPr sz="1521"/>
            </a:lvl1pPr>
            <a:lvl2pPr marL="496782" indent="0">
              <a:buNone/>
              <a:defRPr sz="1304"/>
            </a:lvl2pPr>
            <a:lvl3pPr marL="993562" indent="0">
              <a:buNone/>
              <a:defRPr sz="1087"/>
            </a:lvl3pPr>
            <a:lvl4pPr marL="1490344" indent="0">
              <a:buNone/>
              <a:defRPr sz="978"/>
            </a:lvl4pPr>
            <a:lvl5pPr marL="1987125" indent="0">
              <a:buNone/>
              <a:defRPr sz="978"/>
            </a:lvl5pPr>
            <a:lvl6pPr marL="2483905" indent="0">
              <a:buNone/>
              <a:defRPr sz="978"/>
            </a:lvl6pPr>
            <a:lvl7pPr marL="2980686" indent="0">
              <a:buNone/>
              <a:defRPr sz="978"/>
            </a:lvl7pPr>
            <a:lvl8pPr marL="3477468" indent="0">
              <a:buNone/>
              <a:defRPr sz="978"/>
            </a:lvl8pPr>
            <a:lvl9pPr marL="3974250" indent="0">
              <a:buNone/>
              <a:defRPr sz="97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FD2C6-AEB7-E946-9AF1-AF9C1E33BE5C}" type="datetime1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88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8818" y="5216209"/>
            <a:ext cx="7955280" cy="615804"/>
          </a:xfrm>
        </p:spPr>
        <p:txBody>
          <a:bodyPr anchor="b"/>
          <a:lstStyle>
            <a:lvl1pPr algn="l">
              <a:defRPr sz="2173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98818" y="665825"/>
            <a:ext cx="7955280" cy="4471035"/>
          </a:xfrm>
        </p:spPr>
        <p:txBody>
          <a:bodyPr/>
          <a:lstStyle>
            <a:lvl1pPr marL="0" indent="0">
              <a:buNone/>
              <a:defRPr sz="3477"/>
            </a:lvl1pPr>
            <a:lvl2pPr marL="496782" indent="0">
              <a:buNone/>
              <a:defRPr sz="3042"/>
            </a:lvl2pPr>
            <a:lvl3pPr marL="993562" indent="0">
              <a:buNone/>
              <a:defRPr sz="2608"/>
            </a:lvl3pPr>
            <a:lvl4pPr marL="1490344" indent="0">
              <a:buNone/>
              <a:defRPr sz="2173"/>
            </a:lvl4pPr>
            <a:lvl5pPr marL="1987125" indent="0">
              <a:buNone/>
              <a:defRPr sz="2173"/>
            </a:lvl5pPr>
            <a:lvl6pPr marL="2483905" indent="0">
              <a:buNone/>
              <a:defRPr sz="2173"/>
            </a:lvl6pPr>
            <a:lvl7pPr marL="2980686" indent="0">
              <a:buNone/>
              <a:defRPr sz="2173"/>
            </a:lvl7pPr>
            <a:lvl8pPr marL="3477468" indent="0">
              <a:buNone/>
              <a:defRPr sz="2173"/>
            </a:lvl8pPr>
            <a:lvl9pPr marL="3974250" indent="0">
              <a:buNone/>
              <a:defRPr sz="217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98818" y="5832013"/>
            <a:ext cx="7955280" cy="874543"/>
          </a:xfrm>
        </p:spPr>
        <p:txBody>
          <a:bodyPr/>
          <a:lstStyle>
            <a:lvl1pPr marL="0" indent="0">
              <a:buNone/>
              <a:defRPr sz="1521"/>
            </a:lvl1pPr>
            <a:lvl2pPr marL="496782" indent="0">
              <a:buNone/>
              <a:defRPr sz="1304"/>
            </a:lvl2pPr>
            <a:lvl3pPr marL="993562" indent="0">
              <a:buNone/>
              <a:defRPr sz="1087"/>
            </a:lvl3pPr>
            <a:lvl4pPr marL="1490344" indent="0">
              <a:buNone/>
              <a:defRPr sz="978"/>
            </a:lvl4pPr>
            <a:lvl5pPr marL="1987125" indent="0">
              <a:buNone/>
              <a:defRPr sz="978"/>
            </a:lvl5pPr>
            <a:lvl6pPr marL="2483905" indent="0">
              <a:buNone/>
              <a:defRPr sz="978"/>
            </a:lvl6pPr>
            <a:lvl7pPr marL="2980686" indent="0">
              <a:buNone/>
              <a:defRPr sz="978"/>
            </a:lvl7pPr>
            <a:lvl8pPr marL="3477468" indent="0">
              <a:buNone/>
              <a:defRPr sz="978"/>
            </a:lvl8pPr>
            <a:lvl9pPr marL="3974250" indent="0">
              <a:buNone/>
              <a:defRPr sz="97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54C1E-78C2-0740-BA0B-6305A340C5FE}" type="datetime1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28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2940" y="298415"/>
            <a:ext cx="11932920" cy="1241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2940" y="1738741"/>
            <a:ext cx="11932920" cy="4917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940" y="6906647"/>
            <a:ext cx="3093720" cy="3967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4908E-1BB2-7447-B0C7-96D2B23F138E}" type="datetime1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30090" y="6906647"/>
            <a:ext cx="4198620" cy="3967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02140" y="6906647"/>
            <a:ext cx="3093720" cy="3967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98F73-1962-6A43-8BE2-DA37D2DCE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048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96782" rtl="0" eaLnBrk="1" latinLnBrk="0" hangingPunct="1">
        <a:spcBef>
          <a:spcPct val="0"/>
        </a:spcBef>
        <a:buNone/>
        <a:defRPr sz="478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2585" indent="-372585" algn="l" defTabSz="496782" rtl="0" eaLnBrk="1" latinLnBrk="0" hangingPunct="1">
        <a:spcBef>
          <a:spcPct val="20000"/>
        </a:spcBef>
        <a:buFont typeface="Arial"/>
        <a:buChar char="•"/>
        <a:defRPr sz="3477" kern="1200">
          <a:solidFill>
            <a:schemeClr val="tx1"/>
          </a:solidFill>
          <a:latin typeface="+mn-lt"/>
          <a:ea typeface="+mn-ea"/>
          <a:cs typeface="+mn-cs"/>
        </a:defRPr>
      </a:lvl1pPr>
      <a:lvl2pPr marL="807270" indent="-310489" algn="l" defTabSz="496782" rtl="0" eaLnBrk="1" latinLnBrk="0" hangingPunct="1">
        <a:spcBef>
          <a:spcPct val="20000"/>
        </a:spcBef>
        <a:buFont typeface="Arial"/>
        <a:buChar char="–"/>
        <a:defRPr sz="3042" kern="1200">
          <a:solidFill>
            <a:schemeClr val="tx1"/>
          </a:solidFill>
          <a:latin typeface="+mn-lt"/>
          <a:ea typeface="+mn-ea"/>
          <a:cs typeface="+mn-cs"/>
        </a:defRPr>
      </a:lvl2pPr>
      <a:lvl3pPr marL="1241952" indent="-248391" algn="l" defTabSz="496782" rtl="0" eaLnBrk="1" latinLnBrk="0" hangingPunct="1">
        <a:spcBef>
          <a:spcPct val="20000"/>
        </a:spcBef>
        <a:buFont typeface="Arial"/>
        <a:buChar char="•"/>
        <a:defRPr sz="2608" kern="1200">
          <a:solidFill>
            <a:schemeClr val="tx1"/>
          </a:solidFill>
          <a:latin typeface="+mn-lt"/>
          <a:ea typeface="+mn-ea"/>
          <a:cs typeface="+mn-cs"/>
        </a:defRPr>
      </a:lvl3pPr>
      <a:lvl4pPr marL="1738734" indent="-248391" algn="l" defTabSz="496782" rtl="0" eaLnBrk="1" latinLnBrk="0" hangingPunct="1">
        <a:spcBef>
          <a:spcPct val="20000"/>
        </a:spcBef>
        <a:buFont typeface="Arial"/>
        <a:buChar char="–"/>
        <a:defRPr sz="2173" kern="1200">
          <a:solidFill>
            <a:schemeClr val="tx1"/>
          </a:solidFill>
          <a:latin typeface="+mn-lt"/>
          <a:ea typeface="+mn-ea"/>
          <a:cs typeface="+mn-cs"/>
        </a:defRPr>
      </a:lvl4pPr>
      <a:lvl5pPr marL="2235516" indent="-248391" algn="l" defTabSz="496782" rtl="0" eaLnBrk="1" latinLnBrk="0" hangingPunct="1">
        <a:spcBef>
          <a:spcPct val="20000"/>
        </a:spcBef>
        <a:buFont typeface="Arial"/>
        <a:buChar char="»"/>
        <a:defRPr sz="2173" kern="1200">
          <a:solidFill>
            <a:schemeClr val="tx1"/>
          </a:solidFill>
          <a:latin typeface="+mn-lt"/>
          <a:ea typeface="+mn-ea"/>
          <a:cs typeface="+mn-cs"/>
        </a:defRPr>
      </a:lvl5pPr>
      <a:lvl6pPr marL="2732296" indent="-248391" algn="l" defTabSz="496782" rtl="0" eaLnBrk="1" latinLnBrk="0" hangingPunct="1">
        <a:spcBef>
          <a:spcPct val="20000"/>
        </a:spcBef>
        <a:buFont typeface="Arial"/>
        <a:buChar char="•"/>
        <a:defRPr sz="2173" kern="1200">
          <a:solidFill>
            <a:schemeClr val="tx1"/>
          </a:solidFill>
          <a:latin typeface="+mn-lt"/>
          <a:ea typeface="+mn-ea"/>
          <a:cs typeface="+mn-cs"/>
        </a:defRPr>
      </a:lvl6pPr>
      <a:lvl7pPr marL="3229078" indent="-248391" algn="l" defTabSz="496782" rtl="0" eaLnBrk="1" latinLnBrk="0" hangingPunct="1">
        <a:spcBef>
          <a:spcPct val="20000"/>
        </a:spcBef>
        <a:buFont typeface="Arial"/>
        <a:buChar char="•"/>
        <a:defRPr sz="2173" kern="1200">
          <a:solidFill>
            <a:schemeClr val="tx1"/>
          </a:solidFill>
          <a:latin typeface="+mn-lt"/>
          <a:ea typeface="+mn-ea"/>
          <a:cs typeface="+mn-cs"/>
        </a:defRPr>
      </a:lvl7pPr>
      <a:lvl8pPr marL="3725859" indent="-248391" algn="l" defTabSz="496782" rtl="0" eaLnBrk="1" latinLnBrk="0" hangingPunct="1">
        <a:spcBef>
          <a:spcPct val="20000"/>
        </a:spcBef>
        <a:buFont typeface="Arial"/>
        <a:buChar char="•"/>
        <a:defRPr sz="2173" kern="1200">
          <a:solidFill>
            <a:schemeClr val="tx1"/>
          </a:solidFill>
          <a:latin typeface="+mn-lt"/>
          <a:ea typeface="+mn-ea"/>
          <a:cs typeface="+mn-cs"/>
        </a:defRPr>
      </a:lvl8pPr>
      <a:lvl9pPr marL="4222639" indent="-248391" algn="l" defTabSz="496782" rtl="0" eaLnBrk="1" latinLnBrk="0" hangingPunct="1">
        <a:spcBef>
          <a:spcPct val="20000"/>
        </a:spcBef>
        <a:buFont typeface="Arial"/>
        <a:buChar char="•"/>
        <a:defRPr sz="217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6782" rtl="0" eaLnBrk="1" latinLnBrk="0" hangingPunct="1">
        <a:defRPr sz="1956" kern="1200">
          <a:solidFill>
            <a:schemeClr val="tx1"/>
          </a:solidFill>
          <a:latin typeface="+mn-lt"/>
          <a:ea typeface="+mn-ea"/>
          <a:cs typeface="+mn-cs"/>
        </a:defRPr>
      </a:lvl1pPr>
      <a:lvl2pPr marL="496782" algn="l" defTabSz="496782" rtl="0" eaLnBrk="1" latinLnBrk="0" hangingPunct="1">
        <a:defRPr sz="1956" kern="1200">
          <a:solidFill>
            <a:schemeClr val="tx1"/>
          </a:solidFill>
          <a:latin typeface="+mn-lt"/>
          <a:ea typeface="+mn-ea"/>
          <a:cs typeface="+mn-cs"/>
        </a:defRPr>
      </a:lvl2pPr>
      <a:lvl3pPr marL="993562" algn="l" defTabSz="496782" rtl="0" eaLnBrk="1" latinLnBrk="0" hangingPunct="1">
        <a:defRPr sz="1956" kern="1200">
          <a:solidFill>
            <a:schemeClr val="tx1"/>
          </a:solidFill>
          <a:latin typeface="+mn-lt"/>
          <a:ea typeface="+mn-ea"/>
          <a:cs typeface="+mn-cs"/>
        </a:defRPr>
      </a:lvl3pPr>
      <a:lvl4pPr marL="1490344" algn="l" defTabSz="496782" rtl="0" eaLnBrk="1" latinLnBrk="0" hangingPunct="1">
        <a:defRPr sz="1956" kern="1200">
          <a:solidFill>
            <a:schemeClr val="tx1"/>
          </a:solidFill>
          <a:latin typeface="+mn-lt"/>
          <a:ea typeface="+mn-ea"/>
          <a:cs typeface="+mn-cs"/>
        </a:defRPr>
      </a:lvl4pPr>
      <a:lvl5pPr marL="1987125" algn="l" defTabSz="496782" rtl="0" eaLnBrk="1" latinLnBrk="0" hangingPunct="1">
        <a:defRPr sz="1956" kern="1200">
          <a:solidFill>
            <a:schemeClr val="tx1"/>
          </a:solidFill>
          <a:latin typeface="+mn-lt"/>
          <a:ea typeface="+mn-ea"/>
          <a:cs typeface="+mn-cs"/>
        </a:defRPr>
      </a:lvl5pPr>
      <a:lvl6pPr marL="2483905" algn="l" defTabSz="496782" rtl="0" eaLnBrk="1" latinLnBrk="0" hangingPunct="1">
        <a:defRPr sz="1956" kern="1200">
          <a:solidFill>
            <a:schemeClr val="tx1"/>
          </a:solidFill>
          <a:latin typeface="+mn-lt"/>
          <a:ea typeface="+mn-ea"/>
          <a:cs typeface="+mn-cs"/>
        </a:defRPr>
      </a:lvl6pPr>
      <a:lvl7pPr marL="2980686" algn="l" defTabSz="496782" rtl="0" eaLnBrk="1" latinLnBrk="0" hangingPunct="1">
        <a:defRPr sz="1956" kern="1200">
          <a:solidFill>
            <a:schemeClr val="tx1"/>
          </a:solidFill>
          <a:latin typeface="+mn-lt"/>
          <a:ea typeface="+mn-ea"/>
          <a:cs typeface="+mn-cs"/>
        </a:defRPr>
      </a:lvl7pPr>
      <a:lvl8pPr marL="3477468" algn="l" defTabSz="496782" rtl="0" eaLnBrk="1" latinLnBrk="0" hangingPunct="1">
        <a:defRPr sz="1956" kern="1200">
          <a:solidFill>
            <a:schemeClr val="tx1"/>
          </a:solidFill>
          <a:latin typeface="+mn-lt"/>
          <a:ea typeface="+mn-ea"/>
          <a:cs typeface="+mn-cs"/>
        </a:defRPr>
      </a:lvl8pPr>
      <a:lvl9pPr marL="3974250" algn="l" defTabSz="496782" rtl="0" eaLnBrk="1" latinLnBrk="0" hangingPunct="1">
        <a:defRPr sz="19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9.tif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7.tif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8.tif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8168" y="1131194"/>
            <a:ext cx="9415738" cy="1715317"/>
          </a:xfrm>
        </p:spPr>
        <p:txBody>
          <a:bodyPr>
            <a:normAutofit/>
          </a:bodyPr>
          <a:lstStyle/>
          <a:p>
            <a:pPr algn="l"/>
            <a:r>
              <a:rPr lang="en-US" sz="4636" b="1" dirty="0" smtClean="0">
                <a:solidFill>
                  <a:srgbClr val="007901"/>
                </a:solidFill>
              </a:rPr>
              <a:t>Designing Engaging In-Class Activities</a:t>
            </a:r>
            <a:endParaRPr lang="en-US" sz="4636" b="1" dirty="0">
              <a:solidFill>
                <a:srgbClr val="007901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00463" y="6266378"/>
            <a:ext cx="3160764" cy="359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39" dirty="0">
                <a:solidFill>
                  <a:srgbClr val="007901"/>
                </a:solidFill>
                <a:latin typeface="Helvetica Neue Medium"/>
                <a:cs typeface="Helvetica Neue Medium"/>
              </a:rPr>
              <a:t>https://</a:t>
            </a:r>
            <a:r>
              <a:rPr lang="en-US" sz="1739" dirty="0" err="1">
                <a:solidFill>
                  <a:srgbClr val="007901"/>
                </a:solidFill>
                <a:latin typeface="Helvetica Neue Medium"/>
                <a:cs typeface="Helvetica Neue Medium"/>
              </a:rPr>
              <a:t>curatedcourses.org</a:t>
            </a:r>
            <a:r>
              <a:rPr lang="en-US" sz="1739" dirty="0">
                <a:solidFill>
                  <a:srgbClr val="007901"/>
                </a:solidFill>
                <a:latin typeface="Helvetica Neue Medium"/>
                <a:cs typeface="Helvetica Neue Medium"/>
              </a:rPr>
              <a:t>/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0" y="69975"/>
            <a:ext cx="13253156" cy="1145"/>
          </a:xfrm>
          <a:prstGeom prst="line">
            <a:avLst/>
          </a:prstGeom>
          <a:ln w="14605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568367" y="3136673"/>
            <a:ext cx="39232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rgbClr val="645348"/>
                </a:solidFill>
                <a:latin typeface="Helvetica Neue Light"/>
                <a:cs typeface="Helvetica Neue Light"/>
              </a:rPr>
              <a:t>Petra </a:t>
            </a:r>
            <a:r>
              <a:rPr lang="en-US" sz="2800" b="1" i="1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Bonfert</a:t>
            </a:r>
            <a:r>
              <a:rPr lang="en-US" sz="2800" b="1" i="1" dirty="0">
                <a:solidFill>
                  <a:srgbClr val="645348"/>
                </a:solidFill>
                <a:latin typeface="Helvetica Neue Light"/>
                <a:cs typeface="Helvetica Neue Light"/>
              </a:rPr>
              <a:t>-Taylor</a:t>
            </a:r>
          </a:p>
          <a:p>
            <a:r>
              <a:rPr lang="en-US" sz="2800" b="1" i="1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12</a:t>
            </a:r>
            <a:r>
              <a:rPr lang="en-US" sz="2800" b="1" i="1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 </a:t>
            </a:r>
            <a:r>
              <a:rPr lang="en-US" sz="2800" b="1" i="1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January </a:t>
            </a:r>
            <a:r>
              <a:rPr lang="en-US" sz="2800" b="1" i="1" dirty="0" smtClean="0">
                <a:solidFill>
                  <a:srgbClr val="645348"/>
                </a:solidFill>
                <a:latin typeface="Helvetica Neue Light"/>
                <a:cs typeface="Helvetica Neue Light"/>
              </a:rPr>
              <a:t>2018</a:t>
            </a:r>
            <a:endParaRPr lang="en-US" sz="2800" b="1" i="1" dirty="0">
              <a:solidFill>
                <a:srgbClr val="645348"/>
              </a:solidFill>
              <a:latin typeface="Helvetica Neue Light"/>
              <a:cs typeface="Helvetica Neue Light"/>
            </a:endParaRPr>
          </a:p>
          <a:p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349" y="4500781"/>
            <a:ext cx="2189244" cy="258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5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8953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1" y="125119"/>
            <a:ext cx="8942070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>
                <a:solidFill>
                  <a:srgbClr val="007901"/>
                </a:solidFill>
              </a:rPr>
              <a:t>What </a:t>
            </a:r>
            <a:r>
              <a:rPr lang="en-US" sz="4057" b="1" dirty="0" smtClean="0">
                <a:solidFill>
                  <a:srgbClr val="007901"/>
                </a:solidFill>
              </a:rPr>
              <a:t>Makes Engaging Problems</a:t>
            </a:r>
            <a:r>
              <a:rPr lang="en-US" sz="4057" b="1" dirty="0">
                <a:solidFill>
                  <a:srgbClr val="007901"/>
                </a:solidFill>
              </a:rPr>
              <a:t>?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10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991846" y="2729865"/>
            <a:ext cx="2664222" cy="360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8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5481" y="1221794"/>
            <a:ext cx="7910887" cy="527392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53" y="84622"/>
            <a:ext cx="3806672" cy="61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82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8953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1" y="125119"/>
            <a:ext cx="8942070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>
                <a:solidFill>
                  <a:srgbClr val="007901"/>
                </a:solidFill>
              </a:rPr>
              <a:t>What </a:t>
            </a:r>
            <a:r>
              <a:rPr lang="en-US" sz="4057" b="1" dirty="0" smtClean="0">
                <a:solidFill>
                  <a:srgbClr val="007901"/>
                </a:solidFill>
              </a:rPr>
              <a:t>Makes Engaging Problems</a:t>
            </a:r>
            <a:r>
              <a:rPr lang="en-US" sz="4057" b="1" dirty="0">
                <a:solidFill>
                  <a:srgbClr val="007901"/>
                </a:solidFill>
              </a:rPr>
              <a:t>?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11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991846" y="2729865"/>
            <a:ext cx="2664222" cy="360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80"/>
          </a:p>
        </p:txBody>
      </p:sp>
      <p:sp>
        <p:nvSpPr>
          <p:cNvPr id="3" name="TextBox 2"/>
          <p:cNvSpPr txBox="1"/>
          <p:nvPr/>
        </p:nvSpPr>
        <p:spPr>
          <a:xfrm>
            <a:off x="1236236" y="1818003"/>
            <a:ext cx="1211605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It’s useful to be perplexed!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Keep questions concise.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Use </a:t>
            </a:r>
            <a:r>
              <a:rPr lang="en-US" sz="3200" dirty="0" smtClean="0"/>
              <a:t>pictures to </a:t>
            </a:r>
            <a:r>
              <a:rPr lang="en-US" sz="3200" dirty="0"/>
              <a:t>establish </a:t>
            </a:r>
            <a:r>
              <a:rPr lang="en-US" sz="3200" dirty="0" smtClean="0"/>
              <a:t>context.</a:t>
            </a:r>
            <a:r>
              <a:rPr lang="en-US" sz="3200" dirty="0"/>
              <a:t> </a:t>
            </a: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Set </a:t>
            </a:r>
            <a:r>
              <a:rPr lang="en-US" sz="3200" dirty="0"/>
              <a:t>a low </a:t>
            </a:r>
            <a:r>
              <a:rPr lang="en-US" sz="3200" dirty="0" smtClean="0"/>
              <a:t>bar to get started, </a:t>
            </a:r>
            <a:r>
              <a:rPr lang="en-US" sz="3200" dirty="0"/>
              <a:t>a high </a:t>
            </a:r>
            <a:r>
              <a:rPr lang="en-US" sz="3200" dirty="0" smtClean="0"/>
              <a:t>bar to finish.</a:t>
            </a:r>
            <a:r>
              <a:rPr lang="en-US" sz="3200" dirty="0"/>
              <a:t> </a:t>
            </a: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Minimize cognitive load (progressively reveal content).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Ask for guesses. </a:t>
            </a: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Make it social.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53" y="84622"/>
            <a:ext cx="3806672" cy="61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0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8953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0" y="125119"/>
            <a:ext cx="10431631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 smtClean="0">
                <a:solidFill>
                  <a:srgbClr val="007901"/>
                </a:solidFill>
              </a:rPr>
              <a:t>Variety Addresses Different Learning Styles</a:t>
            </a:r>
            <a:endParaRPr lang="en-US" sz="4057" b="1" dirty="0">
              <a:solidFill>
                <a:srgbClr val="00790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12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991846" y="2729865"/>
            <a:ext cx="2664222" cy="360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8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803" y="1081122"/>
            <a:ext cx="5224643" cy="55978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6489" y="1376687"/>
            <a:ext cx="6275578" cy="48529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579" y="231730"/>
            <a:ext cx="2495346" cy="40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3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5427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97" y="84622"/>
            <a:ext cx="7141533" cy="618971"/>
          </a:xfrm>
        </p:spPr>
        <p:txBody>
          <a:bodyPr>
            <a:noAutofit/>
          </a:bodyPr>
          <a:lstStyle/>
          <a:p>
            <a:pPr algn="l"/>
            <a:r>
              <a:rPr lang="en-US" sz="4400" b="1" dirty="0">
                <a:solidFill>
                  <a:srgbClr val="007901"/>
                </a:solidFill>
                <a:cs typeface="Helvetica Neue Medium"/>
              </a:rPr>
              <a:t>Active Learning </a:t>
            </a:r>
            <a:endParaRPr lang="en-US" sz="4400" b="1" dirty="0">
              <a:solidFill>
                <a:srgbClr val="00790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2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08037" y="1121618"/>
            <a:ext cx="10556239" cy="6004560"/>
          </a:xfrm>
        </p:spPr>
        <p:txBody>
          <a:bodyPr>
            <a:normAutofit/>
          </a:bodyPr>
          <a:lstStyle/>
          <a:p>
            <a:r>
              <a:rPr lang="en-US" dirty="0"/>
              <a:t>Rather than </a:t>
            </a:r>
            <a:r>
              <a:rPr lang="en-US" dirty="0" smtClean="0"/>
              <a:t>passively </a:t>
            </a:r>
            <a:r>
              <a:rPr lang="en-US" dirty="0"/>
              <a:t>listening to information being transmitted: </a:t>
            </a:r>
            <a:r>
              <a:rPr lang="en-US" dirty="0" smtClean="0"/>
              <a:t>students </a:t>
            </a:r>
            <a:r>
              <a:rPr lang="en-US" dirty="0"/>
              <a:t>learn </a:t>
            </a:r>
            <a:br>
              <a:rPr lang="en-US" dirty="0"/>
            </a:br>
            <a:r>
              <a:rPr lang="en-US" dirty="0" smtClean="0"/>
              <a:t>through activities and/or </a:t>
            </a:r>
            <a:br>
              <a:rPr lang="en-US" dirty="0" smtClean="0"/>
            </a:br>
            <a:r>
              <a:rPr lang="en-US" dirty="0" smtClean="0"/>
              <a:t>discussions</a:t>
            </a:r>
            <a:endParaRPr lang="en-US" dirty="0"/>
          </a:p>
          <a:p>
            <a:r>
              <a:rPr lang="en-US" dirty="0" smtClean="0"/>
              <a:t>Large </a:t>
            </a:r>
            <a:r>
              <a:rPr lang="en-US" dirty="0"/>
              <a:t>body of scientific evidence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asserts: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etention </a:t>
            </a:r>
            <a:r>
              <a:rPr lang="en-US" dirty="0"/>
              <a:t>improves significantly if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learning </a:t>
            </a:r>
            <a:r>
              <a:rPr lang="en-US" dirty="0"/>
              <a:t>is </a:t>
            </a:r>
            <a:r>
              <a:rPr lang="en-US" dirty="0" smtClean="0"/>
              <a:t>active.</a:t>
            </a:r>
            <a:endParaRPr lang="en-US" dirty="0"/>
          </a:p>
          <a:p>
            <a:pPr lvl="1"/>
            <a:r>
              <a:rPr lang="en-US" dirty="0" smtClean="0"/>
              <a:t>Active </a:t>
            </a:r>
            <a:r>
              <a:rPr lang="en-US" dirty="0"/>
              <a:t>learning leads to </a:t>
            </a:r>
            <a:r>
              <a:rPr lang="en-US" dirty="0" smtClean="0"/>
              <a:t>significantly</a:t>
            </a:r>
            <a:br>
              <a:rPr lang="en-US" dirty="0" smtClean="0"/>
            </a:br>
            <a:r>
              <a:rPr lang="en-US" dirty="0" smtClean="0"/>
              <a:t>lower </a:t>
            </a:r>
            <a:r>
              <a:rPr lang="en-US" dirty="0"/>
              <a:t>failure rates in STEM classes</a:t>
            </a:r>
            <a:r>
              <a:rPr lang="en-US" dirty="0" smtClean="0"/>
              <a:t>.</a:t>
            </a: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174" y="1833127"/>
            <a:ext cx="6205885" cy="41307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53" y="84622"/>
            <a:ext cx="3806672" cy="61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18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8953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1" y="125119"/>
            <a:ext cx="8942070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>
                <a:solidFill>
                  <a:srgbClr val="007901"/>
                </a:solidFill>
              </a:rPr>
              <a:t>The Data on Active Learning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3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http://lcs.thayer.dartmouth.edu/uploads/2abd0c01afa3b89182d161d3a84d457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1" y="2604914"/>
            <a:ext cx="3986949" cy="416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52412" y="1121621"/>
            <a:ext cx="8748140" cy="1875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18" i="1" dirty="0"/>
              <a:t>Freeman et al, Proceedings of the National Academy of Sciences, 2014:</a:t>
            </a:r>
          </a:p>
          <a:p>
            <a:r>
              <a:rPr lang="en-US" sz="2318" dirty="0"/>
              <a:t>Meta-analyzed 225 studies on STEM courses:</a:t>
            </a:r>
          </a:p>
          <a:p>
            <a:pPr marL="807270" lvl="1" indent="-310489">
              <a:buFont typeface="Arial" charset="0"/>
              <a:buChar char="•"/>
            </a:pPr>
            <a:r>
              <a:rPr lang="en-US" sz="2318" dirty="0"/>
              <a:t>examination scores / failure rates</a:t>
            </a:r>
          </a:p>
          <a:p>
            <a:pPr marL="807270" lvl="1" indent="-310489">
              <a:buFont typeface="Arial" charset="0"/>
              <a:buChar char="•"/>
            </a:pPr>
            <a:r>
              <a:rPr lang="en-US" sz="2318" dirty="0"/>
              <a:t>comparing traditional lecturing versus active learning</a:t>
            </a:r>
          </a:p>
          <a:p>
            <a:endParaRPr lang="en-US" sz="2318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991846" y="2729865"/>
            <a:ext cx="2664222" cy="360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80"/>
          </a:p>
        </p:txBody>
      </p:sp>
      <p:sp>
        <p:nvSpPr>
          <p:cNvPr id="17" name="TextBox 16"/>
          <p:cNvSpPr txBox="1"/>
          <p:nvPr/>
        </p:nvSpPr>
        <p:spPr>
          <a:xfrm>
            <a:off x="4975449" y="5244764"/>
            <a:ext cx="2681146" cy="449034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2318" dirty="0">
                <a:solidFill>
                  <a:srgbClr val="0070C0"/>
                </a:solidFill>
              </a:rPr>
              <a:t>Probability of failure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975449" y="3387445"/>
            <a:ext cx="2681146" cy="1162434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2318" dirty="0">
                <a:solidFill>
                  <a:srgbClr val="0070C0"/>
                </a:solidFill>
              </a:rPr>
              <a:t>Effect size on examination scores, assessments, etc.</a:t>
            </a:r>
          </a:p>
        </p:txBody>
      </p:sp>
      <p:cxnSp>
        <p:nvCxnSpPr>
          <p:cNvPr id="7" name="Straight Arrow Connector 6"/>
          <p:cNvCxnSpPr>
            <a:stCxn id="18" idx="3"/>
          </p:cNvCxnSpPr>
          <p:nvPr/>
        </p:nvCxnSpPr>
        <p:spPr>
          <a:xfrm>
            <a:off x="7656595" y="3968662"/>
            <a:ext cx="608207" cy="55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4231343" y="5520363"/>
            <a:ext cx="744106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" t="9574" r="7955" b="2700"/>
          <a:stretch/>
        </p:blipFill>
        <p:spPr>
          <a:xfrm>
            <a:off x="8264802" y="1464010"/>
            <a:ext cx="4392874" cy="522868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53" y="84622"/>
            <a:ext cx="3806672" cy="61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29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8953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1" y="125119"/>
            <a:ext cx="11400004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 smtClean="0">
                <a:solidFill>
                  <a:srgbClr val="007901"/>
                </a:solidFill>
              </a:rPr>
              <a:t>Why You Should NOT REPEAT the Pre-Class Work</a:t>
            </a:r>
            <a:endParaRPr lang="en-US" sz="4057" b="1" dirty="0">
              <a:solidFill>
                <a:srgbClr val="00790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4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991846" y="2729865"/>
            <a:ext cx="2664222" cy="360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8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7273" y="1044440"/>
            <a:ext cx="7684169" cy="572470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276" y="247319"/>
            <a:ext cx="2057944" cy="33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28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8953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1" y="125119"/>
            <a:ext cx="11400004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 smtClean="0">
                <a:solidFill>
                  <a:srgbClr val="007901"/>
                </a:solidFill>
              </a:rPr>
              <a:t>Why You Should NOT REPEAT the Pre-Class Work</a:t>
            </a:r>
            <a:endParaRPr lang="en-US" sz="4057" b="1" dirty="0">
              <a:solidFill>
                <a:srgbClr val="00790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5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991846" y="2729865"/>
            <a:ext cx="2664222" cy="360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80"/>
          </a:p>
        </p:txBody>
      </p:sp>
      <p:sp>
        <p:nvSpPr>
          <p:cNvPr id="3" name="TextBox 2"/>
          <p:cNvSpPr txBox="1"/>
          <p:nvPr/>
        </p:nvSpPr>
        <p:spPr>
          <a:xfrm>
            <a:off x="205627" y="1417405"/>
            <a:ext cx="1259731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600" dirty="0" smtClean="0"/>
              <a:t>Students gain </a:t>
            </a:r>
            <a:r>
              <a:rPr lang="en-US" sz="3600" dirty="0"/>
              <a:t>first exposure prior to class</a:t>
            </a:r>
            <a:r>
              <a:rPr lang="en-US" sz="3600" dirty="0" smtClean="0"/>
              <a:t>.</a:t>
            </a:r>
            <a:br>
              <a:rPr lang="en-US" sz="3600" dirty="0" smtClean="0"/>
            </a:br>
            <a:endParaRPr lang="en-US" sz="3600" dirty="0"/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/>
              <a:t>Provide incentive for students to complete the pre-class work.</a:t>
            </a:r>
            <a:br>
              <a:rPr lang="en-US" sz="3600" dirty="0" smtClean="0"/>
            </a:br>
            <a:r>
              <a:rPr lang="en-US" sz="3600" dirty="0" smtClean="0"/>
              <a:t>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/>
              <a:t>Assess student understanding (either prior to or at the beginning of class).</a:t>
            </a:r>
            <a:br>
              <a:rPr lang="en-US" sz="3600" dirty="0" smtClean="0"/>
            </a:br>
            <a:endParaRPr lang="en-US" sz="36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3600" dirty="0" smtClean="0"/>
              <a:t>Use class time to focus </a:t>
            </a:r>
            <a:r>
              <a:rPr lang="en-US" sz="3600" dirty="0"/>
              <a:t>on </a:t>
            </a:r>
            <a:r>
              <a:rPr lang="en-US" sz="3600" dirty="0" smtClean="0"/>
              <a:t>higher </a:t>
            </a:r>
            <a:r>
              <a:rPr lang="en-US" sz="3600" dirty="0"/>
              <a:t>level cognitive </a:t>
            </a:r>
            <a:r>
              <a:rPr lang="en-US" sz="3600" dirty="0" smtClean="0"/>
              <a:t>activities</a:t>
            </a: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9262" y="266421"/>
            <a:ext cx="1981999" cy="32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0" y="125119"/>
            <a:ext cx="10752474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 smtClean="0">
                <a:solidFill>
                  <a:srgbClr val="007901"/>
                </a:solidFill>
              </a:rPr>
              <a:t>Some Active Learning Ideas </a:t>
            </a:r>
            <a:endParaRPr lang="en-US" sz="4057" b="1" dirty="0">
              <a:solidFill>
                <a:srgbClr val="00790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6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52410" y="1081121"/>
            <a:ext cx="12629401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b="1" dirty="0">
                <a:solidFill>
                  <a:srgbClr val="002060"/>
                </a:solidFill>
              </a:rPr>
              <a:t>Think-Pair-Share</a:t>
            </a:r>
            <a:r>
              <a:rPr lang="en-US" sz="2800" dirty="0"/>
              <a:t>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i="1" dirty="0" smtClean="0"/>
              <a:t>Pose question </a:t>
            </a:r>
            <a:r>
              <a:rPr lang="en-US" sz="2800" i="1" dirty="0"/>
              <a:t>to </a:t>
            </a:r>
            <a:r>
              <a:rPr lang="en-US" sz="2800" i="1" dirty="0" smtClean="0"/>
              <a:t>class</a:t>
            </a:r>
            <a:r>
              <a:rPr lang="en-US" sz="2800" i="1" dirty="0"/>
              <a:t>, have students </a:t>
            </a:r>
            <a:r>
              <a:rPr lang="en-US" sz="2800" i="1" dirty="0" smtClean="0"/>
              <a:t>individually think </a:t>
            </a:r>
            <a:r>
              <a:rPr lang="en-US" sz="2800" i="1" dirty="0"/>
              <a:t>of </a:t>
            </a:r>
            <a:r>
              <a:rPr lang="en-US" sz="2800" i="1" dirty="0" smtClean="0"/>
              <a:t>and write down answer, then form pairs, discuss responses, randomly call </a:t>
            </a:r>
            <a:r>
              <a:rPr lang="en-US" sz="2800" i="1" dirty="0"/>
              <a:t>on a few students to share their answers</a:t>
            </a:r>
            <a:r>
              <a:rPr lang="en-US" sz="2800" i="1" dirty="0" smtClean="0"/>
              <a:t>.</a:t>
            </a:r>
            <a:br>
              <a:rPr lang="en-US" sz="2800" i="1" dirty="0" smtClean="0"/>
            </a:br>
            <a:endParaRPr lang="en-US" sz="2800" i="1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rgbClr val="002060"/>
                </a:solidFill>
              </a:rPr>
              <a:t>Jigsaw</a:t>
            </a:r>
            <a:r>
              <a:rPr lang="en-US" sz="2800" b="1" dirty="0" smtClean="0"/>
              <a:t/>
            </a:r>
            <a:br>
              <a:rPr lang="en-US" sz="2800" b="1" dirty="0" smtClean="0"/>
            </a:br>
            <a:r>
              <a:rPr lang="en-US" sz="2800" i="1" dirty="0" smtClean="0"/>
              <a:t>Break class into four “expert groups”, have each expert group study different aspect of a problem; then assemble new groups of four students (one from each expert group), within each group have students teach their expertise to the others.</a:t>
            </a:r>
            <a:br>
              <a:rPr lang="en-US" sz="2800" i="1" dirty="0" smtClean="0"/>
            </a:br>
            <a:endParaRPr lang="en-US" sz="2800" i="1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rgbClr val="002060"/>
                </a:solidFill>
              </a:rPr>
              <a:t>Classroom Response System</a:t>
            </a:r>
            <a:r>
              <a:rPr lang="en-US" sz="2800" i="1" dirty="0" smtClean="0"/>
              <a:t/>
            </a:r>
            <a:br>
              <a:rPr lang="en-US" sz="2800" i="1" dirty="0" smtClean="0"/>
            </a:br>
            <a:r>
              <a:rPr lang="en-US" sz="2800" i="1" dirty="0" smtClean="0"/>
              <a:t>Can be used for formative assessment, initiation of discussion, peer instruction, contingent teaching, etc. Many question banks available.  </a:t>
            </a:r>
            <a:endParaRPr lang="en-US" sz="2800" i="1" dirty="0"/>
          </a:p>
          <a:p>
            <a:pPr marL="457200" indent="-457200">
              <a:buFont typeface="Arial" charset="0"/>
              <a:buChar char="•"/>
            </a:pP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53" y="84622"/>
            <a:ext cx="3806672" cy="61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18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8953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0" y="125119"/>
            <a:ext cx="10752474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 smtClean="0">
                <a:solidFill>
                  <a:srgbClr val="007901"/>
                </a:solidFill>
              </a:rPr>
              <a:t>Some Active Learning Ideas, cont. </a:t>
            </a:r>
            <a:endParaRPr lang="en-US" sz="4057" b="1" dirty="0">
              <a:solidFill>
                <a:srgbClr val="00790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7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9584" y="1081121"/>
            <a:ext cx="12629401" cy="6115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Concept Maps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i="1" dirty="0" smtClean="0"/>
              <a:t>Have </a:t>
            </a:r>
            <a:r>
              <a:rPr lang="en-US" i="1" dirty="0"/>
              <a:t>students </a:t>
            </a:r>
            <a:r>
              <a:rPr lang="en-US" i="1" dirty="0" smtClean="0"/>
              <a:t>create </a:t>
            </a:r>
            <a:r>
              <a:rPr lang="en-US" i="1" dirty="0"/>
              <a:t>a map connecting the major topic of focus with what they consider its most important </a:t>
            </a:r>
            <a:r>
              <a:rPr lang="en-US" i="1" dirty="0" smtClean="0"/>
              <a:t>features, ideas and concepts </a:t>
            </a:r>
            <a:r>
              <a:rPr lang="en-US" i="1" dirty="0"/>
              <a:t>that they have </a:t>
            </a:r>
            <a:r>
              <a:rPr lang="en-US" i="1" dirty="0" smtClean="0"/>
              <a:t>learned (in groups or as classroom discussion)</a:t>
            </a:r>
            <a:br>
              <a:rPr lang="en-US" i="1" dirty="0" smtClean="0"/>
            </a:br>
            <a:endParaRPr lang="en-US" i="1" dirty="0"/>
          </a:p>
          <a:p>
            <a:pPr marL="457200" indent="-457200"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Thinking Aloud in Pairs</a:t>
            </a:r>
            <a:endParaRPr lang="en-US" dirty="0"/>
          </a:p>
          <a:p>
            <a:pPr marL="1119911" lvl="1" indent="-457200">
              <a:buFont typeface="Arial" charset="0"/>
              <a:buChar char="•"/>
            </a:pPr>
            <a:r>
              <a:rPr lang="en-US" i="1" dirty="0" smtClean="0"/>
              <a:t>Students paired, given series </a:t>
            </a:r>
            <a:r>
              <a:rPr lang="en-US" i="1" dirty="0"/>
              <a:t>of </a:t>
            </a:r>
            <a:r>
              <a:rPr lang="en-US" i="1" dirty="0" smtClean="0"/>
              <a:t>problems 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i="1" dirty="0" smtClean="0"/>
              <a:t>Two roles (switch after </a:t>
            </a:r>
            <a:r>
              <a:rPr lang="en-US" i="1" dirty="0"/>
              <a:t>each </a:t>
            </a:r>
            <a:r>
              <a:rPr lang="en-US" i="1" dirty="0" smtClean="0"/>
              <a:t>problem): </a:t>
            </a:r>
            <a:r>
              <a:rPr lang="en-US" i="1" dirty="0"/>
              <a:t>Problem Solver and </a:t>
            </a:r>
            <a:r>
              <a:rPr lang="en-US" i="1" dirty="0" smtClean="0"/>
              <a:t>Listener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i="1" dirty="0" smtClean="0"/>
              <a:t>Problem solver talks </a:t>
            </a:r>
            <a:r>
              <a:rPr lang="en-US" i="1" dirty="0"/>
              <a:t>through </a:t>
            </a:r>
            <a:r>
              <a:rPr lang="en-US" i="1" dirty="0" smtClean="0"/>
              <a:t>solution </a:t>
            </a:r>
            <a:r>
              <a:rPr lang="en-US" i="1" dirty="0"/>
              <a:t>to </a:t>
            </a:r>
            <a:r>
              <a:rPr lang="en-US" i="1" dirty="0" smtClean="0"/>
              <a:t>problem</a:t>
            </a:r>
            <a:r>
              <a:rPr lang="en-US" i="1" dirty="0"/>
              <a:t>. </a:t>
            </a:r>
            <a:endParaRPr lang="en-US" i="1" dirty="0" smtClean="0"/>
          </a:p>
          <a:p>
            <a:pPr marL="1119911" lvl="1" indent="-457200">
              <a:buFont typeface="Arial" charset="0"/>
              <a:buChar char="•"/>
            </a:pPr>
            <a:r>
              <a:rPr lang="en-US" i="1" dirty="0"/>
              <a:t>L</a:t>
            </a:r>
            <a:r>
              <a:rPr lang="en-US" i="1" dirty="0" smtClean="0"/>
              <a:t>istener </a:t>
            </a:r>
            <a:r>
              <a:rPr lang="en-US" i="1" dirty="0"/>
              <a:t>follows all </a:t>
            </a:r>
            <a:r>
              <a:rPr lang="en-US" i="1" dirty="0" smtClean="0"/>
              <a:t>steps, catches errors. 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i="1" dirty="0" smtClean="0"/>
              <a:t>Listener may ask clarifying questions but </a:t>
            </a:r>
            <a:r>
              <a:rPr lang="en-US" i="1" dirty="0"/>
              <a:t>not guide the problem solver </a:t>
            </a:r>
            <a:r>
              <a:rPr lang="en-US" i="1" dirty="0" smtClean="0"/>
              <a:t>to solution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i="1" dirty="0" smtClean="0"/>
              <a:t>Listener should not explicitly </a:t>
            </a:r>
            <a:r>
              <a:rPr lang="en-US" i="1" dirty="0"/>
              <a:t>highlight </a:t>
            </a:r>
            <a:r>
              <a:rPr lang="en-US" i="1" dirty="0" smtClean="0"/>
              <a:t>specific </a:t>
            </a:r>
            <a:r>
              <a:rPr lang="en-US" i="1" dirty="0"/>
              <a:t>error except </a:t>
            </a:r>
            <a:r>
              <a:rPr lang="en-US" i="1" dirty="0" smtClean="0"/>
              <a:t>comment </a:t>
            </a:r>
            <a:r>
              <a:rPr lang="en-US" i="1" dirty="0"/>
              <a:t>that an error has been made. </a:t>
            </a:r>
            <a:endParaRPr lang="en-US" i="1" dirty="0" smtClean="0"/>
          </a:p>
          <a:p>
            <a:pPr marL="1119911" lvl="1" indent="-457200">
              <a:buFont typeface="Arial" charset="0"/>
              <a:buChar char="•"/>
            </a:pPr>
            <a:endParaRPr lang="en-US" i="1" dirty="0"/>
          </a:p>
          <a:p>
            <a:pPr marL="457200" indent="-457200">
              <a:buFont typeface="Arial" charset="0"/>
              <a:buChar char="•"/>
            </a:pPr>
            <a:r>
              <a:rPr lang="en-US" b="1" i="1" dirty="0" smtClean="0">
                <a:solidFill>
                  <a:srgbClr val="002060"/>
                </a:solidFill>
              </a:rPr>
              <a:t>Etc.</a:t>
            </a:r>
            <a:endParaRPr lang="en-US" b="1" i="1" dirty="0">
              <a:solidFill>
                <a:srgbClr val="00206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53" y="84622"/>
            <a:ext cx="3806672" cy="61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48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8953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1" y="125119"/>
            <a:ext cx="8942070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 smtClean="0">
                <a:solidFill>
                  <a:srgbClr val="007901"/>
                </a:solidFill>
              </a:rPr>
              <a:t>Making Groups Work</a:t>
            </a:r>
            <a:endParaRPr lang="en-US" sz="4057" b="1" dirty="0">
              <a:solidFill>
                <a:srgbClr val="00790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8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991846" y="2729865"/>
            <a:ext cx="2664222" cy="360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80"/>
          </a:p>
        </p:txBody>
      </p:sp>
      <p:sp>
        <p:nvSpPr>
          <p:cNvPr id="8" name="Rectangle 13"/>
          <p:cNvSpPr>
            <a:spLocks noChangeArrowheads="1"/>
          </p:cNvSpPr>
          <p:nvPr/>
        </p:nvSpPr>
        <p:spPr bwMode="auto">
          <a:xfrm>
            <a:off x="6504285" y="1473815"/>
            <a:ext cx="5819271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When the 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bread</a:t>
            </a: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was finished, the tired little red hen </a:t>
            </a:r>
            <a:r>
              <a:rPr lang="en-US" altLang="x-none" sz="2400" dirty="0" smtClean="0">
                <a:latin typeface="Arial" charset="0"/>
              </a:rPr>
              <a:t>a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sked </a:t>
            </a: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her friends, "Who will help me eat 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the bread?”</a:t>
            </a:r>
            <a:r>
              <a:rPr kumimoji="0" lang="en-US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"I will," barked the lazy 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dog.</a:t>
            </a: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"I will," purred the sleepy 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cat.</a:t>
            </a: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"I will," quacked the noisy yellow 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duck.</a:t>
            </a:r>
            <a:r>
              <a:rPr kumimoji="0" lang="en-US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"No!" said the little red 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hen. </a:t>
            </a: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"I will." And the little red hen 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ate</a:t>
            </a: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the </a:t>
            </a: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bread </a:t>
            </a:r>
            <a:r>
              <a:rPr kumimoji="0" lang="x-none" altLang="x-none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all </a:t>
            </a:r>
            <a: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by herself. </a:t>
            </a:r>
            <a:br>
              <a:rPr kumimoji="0" lang="x-none" altLang="x-none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846" y="1156672"/>
            <a:ext cx="4762500" cy="5435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53" y="84622"/>
            <a:ext cx="3806672" cy="61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17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59000"/>
          </a:blip>
          <a:srcRect r="2987" b="29116"/>
          <a:stretch/>
        </p:blipFill>
        <p:spPr>
          <a:xfrm>
            <a:off x="5645" y="6678953"/>
            <a:ext cx="13247511" cy="772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1" y="125119"/>
            <a:ext cx="8942070" cy="618971"/>
          </a:xfrm>
        </p:spPr>
        <p:txBody>
          <a:bodyPr>
            <a:noAutofit/>
          </a:bodyPr>
          <a:lstStyle/>
          <a:p>
            <a:pPr algn="l"/>
            <a:r>
              <a:rPr lang="en-US" sz="4057" b="1" dirty="0" smtClean="0">
                <a:solidFill>
                  <a:srgbClr val="007901"/>
                </a:solidFill>
              </a:rPr>
              <a:t>Making Groups Work</a:t>
            </a:r>
            <a:endParaRPr lang="en-US" sz="4057" b="1" dirty="0">
              <a:solidFill>
                <a:srgbClr val="00790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10314745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8314337" y="6759904"/>
            <a:ext cx="372075" cy="224480"/>
          </a:xfrm>
        </p:spPr>
        <p:txBody>
          <a:bodyPr/>
          <a:lstStyle/>
          <a:p>
            <a:pPr algn="l"/>
            <a:fld id="{D5598F73-1962-6A43-8BE2-DA37D2DCED62}" type="slidenum">
              <a:rPr lang="en-US" smtClean="0">
                <a:solidFill>
                  <a:srgbClr val="645348"/>
                </a:solidFill>
                <a:latin typeface="Helvetica Neue Medium"/>
                <a:cs typeface="Helvetica Neue Medium"/>
              </a:rPr>
              <a:pPr algn="l"/>
              <a:t>9</a:t>
            </a:fld>
            <a:endParaRPr lang="en-US" dirty="0">
              <a:solidFill>
                <a:srgbClr val="645348"/>
              </a:solidFill>
              <a:latin typeface="Helvetica Neue Medium"/>
              <a:cs typeface="Helvetica Neue Medium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610116" y="6800903"/>
            <a:ext cx="0" cy="168728"/>
          </a:xfrm>
          <a:prstGeom prst="line">
            <a:avLst/>
          </a:prstGeom>
          <a:ln w="3175" cmpd="sng">
            <a:solidFill>
              <a:srgbClr val="645348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645" y="897886"/>
            <a:ext cx="12997280" cy="29439"/>
          </a:xfrm>
          <a:prstGeom prst="line">
            <a:avLst/>
          </a:prstGeom>
          <a:ln w="114300" cmpd="sng">
            <a:gradFill flip="none" rotWithShape="1">
              <a:gsLst>
                <a:gs pos="45000">
                  <a:srgbClr val="9C8070"/>
                </a:gs>
                <a:gs pos="100000">
                  <a:prstClr val="white">
                    <a:alpha val="61000"/>
                  </a:prst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991846" y="2729865"/>
            <a:ext cx="2664222" cy="3600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80"/>
          </a:p>
        </p:txBody>
      </p:sp>
      <p:sp>
        <p:nvSpPr>
          <p:cNvPr id="3" name="TextBox 2"/>
          <p:cNvSpPr txBox="1"/>
          <p:nvPr/>
        </p:nvSpPr>
        <p:spPr>
          <a:xfrm>
            <a:off x="252411" y="1138989"/>
            <a:ext cx="12613357" cy="5312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dirty="0"/>
              <a:t>Create </a:t>
            </a:r>
            <a:r>
              <a:rPr lang="en-US" dirty="0" smtClean="0"/>
              <a:t>interdependence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dirty="0" smtClean="0"/>
              <a:t>Make projects sufficiently complex so tasks can’t just be divvied up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dirty="0" smtClean="0"/>
              <a:t>Assign roles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dirty="0" smtClean="0"/>
              <a:t>Create shared goals</a:t>
            </a: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Devote time specifically to teamwork </a:t>
            </a:r>
            <a:r>
              <a:rPr lang="en-US" dirty="0" smtClean="0"/>
              <a:t>skills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dirty="0" smtClean="0"/>
              <a:t>Team contracts, team assessments, process assessment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dirty="0" smtClean="0"/>
              <a:t>Conflict resolution skills</a:t>
            </a: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Build in individual </a:t>
            </a:r>
            <a:r>
              <a:rPr lang="en-US" dirty="0" smtClean="0"/>
              <a:t>accountability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dirty="0" smtClean="0"/>
              <a:t>Assess individual learning as well as group progress</a:t>
            </a: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 smtClean="0"/>
              <a:t>Pay attention to group composition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dirty="0" smtClean="0"/>
              <a:t>Diversity (gender, prior knowledge, etc.)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dirty="0" smtClean="0"/>
              <a:t>Scheduling of meeting times</a:t>
            </a:r>
          </a:p>
          <a:p>
            <a:pPr marL="1119911" lvl="1" indent="-457200">
              <a:buFont typeface="Arial" charset="0"/>
              <a:buChar char="•"/>
            </a:pPr>
            <a:r>
              <a:rPr lang="en-US" dirty="0" smtClean="0"/>
              <a:t>Interests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639003" y="6742469"/>
            <a:ext cx="3013412" cy="39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https://</a:t>
            </a:r>
            <a:r>
              <a:rPr lang="en-US" sz="978" dirty="0" err="1">
                <a:solidFill>
                  <a:srgbClr val="645348"/>
                </a:solidFill>
                <a:latin typeface="Helvetica Neue Light"/>
                <a:cs typeface="Helvetica Neue Light"/>
              </a:rPr>
              <a:t>curatedcourses.org</a:t>
            </a:r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/</a:t>
            </a:r>
          </a:p>
          <a:p>
            <a:r>
              <a:rPr lang="en-US" sz="978" dirty="0">
                <a:solidFill>
                  <a:srgbClr val="645348"/>
                </a:solidFill>
                <a:latin typeface="Helvetica Neue Light"/>
                <a:cs typeface="Helvetica Neue Light"/>
              </a:rPr>
              <a:t>	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53" y="84622"/>
            <a:ext cx="3806672" cy="61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45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E4F7B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4793</TotalTime>
  <Words>286</Words>
  <Application>Microsoft Macintosh PowerPoint</Application>
  <PresentationFormat>Custom</PresentationFormat>
  <Paragraphs>111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Helvetica Neue Light</vt:lpstr>
      <vt:lpstr>Helvetica Neue Medium</vt:lpstr>
      <vt:lpstr>Office Theme</vt:lpstr>
      <vt:lpstr>Designing Engaging In-Class Activities</vt:lpstr>
      <vt:lpstr>Active Learning </vt:lpstr>
      <vt:lpstr>The Data on Active Learning</vt:lpstr>
      <vt:lpstr>Why You Should NOT REPEAT the Pre-Class Work</vt:lpstr>
      <vt:lpstr>Why You Should NOT REPEAT the Pre-Class Work</vt:lpstr>
      <vt:lpstr>Some Active Learning Ideas </vt:lpstr>
      <vt:lpstr>Some Active Learning Ideas, cont. </vt:lpstr>
      <vt:lpstr>Making Groups Work</vt:lpstr>
      <vt:lpstr>Making Groups Work</vt:lpstr>
      <vt:lpstr>What Makes Engaging Problems?</vt:lpstr>
      <vt:lpstr>What Makes Engaging Problems?</vt:lpstr>
      <vt:lpstr>Variety Addresses Different Learning Styles</vt:lpstr>
    </vt:vector>
  </TitlesOfParts>
  <Company>Thayer School of Engineering</Company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Thayer School of Engineering</dc:title>
  <dc:creator>Communications</dc:creator>
  <cp:lastModifiedBy>Petra B. Taylor</cp:lastModifiedBy>
  <cp:revision>164</cp:revision>
  <dcterms:created xsi:type="dcterms:W3CDTF">2011-10-12T14:06:11Z</dcterms:created>
  <dcterms:modified xsi:type="dcterms:W3CDTF">2018-01-04T21:17:34Z</dcterms:modified>
</cp:coreProperties>
</file>

<file path=docProps/thumbnail.jpeg>
</file>